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6" r:id="rId2"/>
    <p:sldId id="387" r:id="rId3"/>
    <p:sldId id="422" r:id="rId4"/>
    <p:sldId id="388" r:id="rId5"/>
    <p:sldId id="423" r:id="rId6"/>
    <p:sldId id="424" r:id="rId7"/>
    <p:sldId id="425" r:id="rId8"/>
    <p:sldId id="429" r:id="rId9"/>
    <p:sldId id="426" r:id="rId10"/>
    <p:sldId id="428" r:id="rId11"/>
    <p:sldId id="430" r:id="rId12"/>
    <p:sldId id="389" r:id="rId13"/>
    <p:sldId id="391" r:id="rId14"/>
    <p:sldId id="392" r:id="rId15"/>
    <p:sldId id="393" r:id="rId16"/>
    <p:sldId id="394" r:id="rId17"/>
    <p:sldId id="395" r:id="rId18"/>
    <p:sldId id="396" r:id="rId19"/>
    <p:sldId id="398" r:id="rId20"/>
    <p:sldId id="400" r:id="rId21"/>
    <p:sldId id="401" r:id="rId22"/>
    <p:sldId id="402" r:id="rId23"/>
    <p:sldId id="403" r:id="rId24"/>
    <p:sldId id="404" r:id="rId25"/>
    <p:sldId id="405" r:id="rId26"/>
    <p:sldId id="407" r:id="rId27"/>
    <p:sldId id="408" r:id="rId28"/>
    <p:sldId id="409" r:id="rId29"/>
    <p:sldId id="412" r:id="rId30"/>
    <p:sldId id="414" r:id="rId31"/>
    <p:sldId id="415" r:id="rId32"/>
    <p:sldId id="417" r:id="rId33"/>
    <p:sldId id="419" r:id="rId34"/>
    <p:sldId id="420" r:id="rId35"/>
    <p:sldId id="421" r:id="rId36"/>
    <p:sldId id="367" r:id="rId37"/>
    <p:sldId id="368" r:id="rId38"/>
    <p:sldId id="385" r:id="rId39"/>
    <p:sldId id="386" r:id="rId40"/>
    <p:sldId id="369" r:id="rId41"/>
    <p:sldId id="371" r:id="rId42"/>
    <p:sldId id="372" r:id="rId43"/>
    <p:sldId id="373" r:id="rId44"/>
    <p:sldId id="374" r:id="rId45"/>
    <p:sldId id="375" r:id="rId46"/>
    <p:sldId id="376" r:id="rId47"/>
    <p:sldId id="377" r:id="rId48"/>
    <p:sldId id="378" r:id="rId49"/>
    <p:sldId id="380" r:id="rId50"/>
    <p:sldId id="379" r:id="rId51"/>
    <p:sldId id="294" r:id="rId52"/>
    <p:sldId id="295" r:id="rId53"/>
    <p:sldId id="298" r:id="rId54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0828" autoAdjust="0"/>
    <p:restoredTop sz="94660"/>
  </p:normalViewPr>
  <p:slideViewPr>
    <p:cSldViewPr>
      <p:cViewPr>
        <p:scale>
          <a:sx n="60" d="100"/>
          <a:sy n="60" d="100"/>
        </p:scale>
        <p:origin x="-762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41" y="260648"/>
            <a:ext cx="8890560" cy="6343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320052"/>
            <a:ext cx="8229600" cy="1938992"/>
          </a:xfrm>
        </p:spPr>
        <p:txBody>
          <a:bodyPr>
            <a:sp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</a:rPr>
              <a:t>การอพยพและ</a:t>
            </a:r>
            <a:br>
              <a:rPr lang="th-TH" sz="6000" b="1" dirty="0" smtClean="0">
                <a:solidFill>
                  <a:srgbClr val="FFFF00"/>
                </a:solidFill>
              </a:rPr>
            </a:br>
            <a:r>
              <a:rPr lang="th-TH" sz="6000" b="1" dirty="0" smtClean="0">
                <a:solidFill>
                  <a:srgbClr val="FFFF00"/>
                </a:solidFill>
              </a:rPr>
              <a:t>การจัดตั้งศูนย์พักพิง</a:t>
            </a:r>
            <a:endParaRPr lang="th-TH" sz="6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05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2195736" y="2276872"/>
            <a:ext cx="4286280" cy="1692000"/>
          </a:xfrm>
        </p:spPr>
        <p:txBody>
          <a:bodyPr>
            <a:noAutofit/>
          </a:bodyPr>
          <a:lstStyle/>
          <a:p>
            <a:r>
              <a:rPr lang="th-TH" sz="6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อพยพ</a:t>
            </a:r>
            <a:b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en-US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Evacuation</a:t>
            </a:r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4521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การอพยพ</a:t>
            </a:r>
            <a:endParaRPr lang="th-TH" sz="6000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556792"/>
            <a:ext cx="8280000" cy="4247317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การเคลื่อนย้าย การกระจาย และการนำ</a:t>
            </a:r>
            <a:r>
              <a:rPr lang="th-TH" sz="5400" i="1" dirty="0" err="1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พลเรือน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ออกจากพื้นที่อันตราย หรือ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พื้นที่    ที่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อาจเป็นอันตราย อย่างเป็นระบบ ขั้นตอน และมีการกำกับดูแล รวมถึงการรับรองและการดูแลบุคคลเหล่านี้ในสถานที่ปลอดภัย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4476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การเตรียมการอพยพ</a:t>
            </a:r>
            <a:endParaRPr lang="th-TH" sz="6000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556792"/>
            <a:ext cx="8280000" cy="5078313"/>
          </a:xfrm>
        </p:spPr>
        <p:txBody>
          <a:bodyPr>
            <a:spAutoFit/>
          </a:bodyPr>
          <a:lstStyle/>
          <a:p>
            <a:pPr marL="0" indent="-180000">
              <a:spcBef>
                <a:spcPts val="0"/>
              </a:spcBef>
              <a:buAutoNum type="thaiNumPeriod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จัดทำแผน</a:t>
            </a:r>
          </a:p>
          <a:p>
            <a:pPr marL="0" indent="-180000">
              <a:spcBef>
                <a:spcPts val="0"/>
              </a:spcBef>
              <a:buAutoNum type="thaiNumPeriod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จัดหาสถานที่ปลอดภัย</a:t>
            </a:r>
          </a:p>
          <a:p>
            <a:pPr marL="0" indent="-180000">
              <a:spcBef>
                <a:spcPts val="0"/>
              </a:spcBef>
              <a:buAutoNum type="thaiNumPeriod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จัดเตรียมเส้นทาง</a:t>
            </a:r>
            <a:endParaRPr lang="th-TH" sz="5400" i="1" dirty="0" smtClean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-180000">
              <a:spcBef>
                <a:spcPts val="0"/>
              </a:spcBef>
              <a:buAutoNum type="thaiNumPeriod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จัดทำป้ายบอกเส้นทาง</a:t>
            </a:r>
          </a:p>
          <a:p>
            <a:pPr marL="0" indent="-180000">
              <a:spcBef>
                <a:spcPts val="0"/>
              </a:spcBef>
              <a:buAutoNum type="thaiNumPeriod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จัดเตรียมหน่วยกำลัง</a:t>
            </a:r>
          </a:p>
          <a:p>
            <a:pPr marL="0" indent="-180000">
              <a:spcBef>
                <a:spcPts val="0"/>
              </a:spcBef>
              <a:buAutoNum type="thaiNumPeriod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จัดเตรียมพาหนะ เครื่องมือ อุปกรณ์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1543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การเตรียมการอพยพ</a:t>
            </a:r>
            <a:endParaRPr lang="th-TH" sz="6000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707773"/>
            <a:ext cx="8280000" cy="2585323"/>
          </a:xfrm>
        </p:spPr>
        <p:txBody>
          <a:bodyPr>
            <a:spAutoFit/>
          </a:bodyPr>
          <a:lstStyle/>
          <a:p>
            <a:pPr marL="0" indent="-180000">
              <a:spcBef>
                <a:spcPts val="0"/>
              </a:spcBef>
              <a:buFont typeface="+mj-cs"/>
              <a:buAutoNum type="thaiNumPeriod" startAt="7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ให้ความรู้ในการช่วยเหลือตัวเอง</a:t>
            </a:r>
          </a:p>
          <a:p>
            <a:pPr marL="0" indent="-180000">
              <a:spcBef>
                <a:spcPts val="0"/>
              </a:spcBef>
              <a:buAutoNum type="thaiNumPeriod" startAt="7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ฝึกซ้อมการอพยพ</a:t>
            </a:r>
          </a:p>
          <a:p>
            <a:pPr marL="0" indent="-180000">
              <a:spcBef>
                <a:spcPts val="0"/>
              </a:spcBef>
              <a:buAutoNum type="thaiNumPeriod" startAt="7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จัดทำคู่มือการอพยพ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1286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องค์กรหลักที่ดำเนินการอพยพ</a:t>
            </a:r>
            <a:endParaRPr lang="th-TH" sz="6000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696154"/>
            <a:ext cx="8280000" cy="5078313"/>
          </a:xfrm>
        </p:spPr>
        <p:txBody>
          <a:bodyPr>
            <a:spAutoFit/>
          </a:bodyPr>
          <a:lstStyle/>
          <a:p>
            <a:pPr marL="0" indent="-180000">
              <a:spcBef>
                <a:spcPts val="0"/>
              </a:spcBef>
              <a:buAutoNum type="thaiNumPeriod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กองอำนวยการป้องกันและบรรเทา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สาธารณภัยแห่งพื้นที่ (เทศบาล </a:t>
            </a:r>
            <a:r>
              <a:rPr lang="th-TH" sz="5400" i="1" dirty="0" err="1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อบต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.)</a:t>
            </a:r>
          </a:p>
          <a:p>
            <a:pPr marL="0" indent="-180000">
              <a:spcBef>
                <a:spcPts val="0"/>
              </a:spcBef>
              <a:buFont typeface="+mj-cs"/>
              <a:buAutoNum type="thaiNumPeriod" startAt="2"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กองอำนวยการป้องกันและ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บรรเทา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สาธารณภัยอำเภอ</a:t>
            </a:r>
          </a:p>
          <a:p>
            <a:pPr marL="0" indent="-180000">
              <a:spcBef>
                <a:spcPts val="0"/>
              </a:spcBef>
              <a:buFont typeface="+mj-cs"/>
              <a:buAutoNum type="thaiNumPeriod" startAt="3"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กองอำนวยการป้องกันและ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บรรเทา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สาธารณภัยจังหวัด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4218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องค์กรสนับสนุนการอพยพ</a:t>
            </a:r>
            <a:endParaRPr lang="th-TH" sz="6000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696154"/>
            <a:ext cx="8280000" cy="3416320"/>
          </a:xfrm>
        </p:spPr>
        <p:txBody>
          <a:bodyPr>
            <a:spAutoFit/>
          </a:bodyPr>
          <a:lstStyle/>
          <a:p>
            <a:pPr marL="0" indent="-180000">
              <a:spcBef>
                <a:spcPts val="0"/>
              </a:spcBef>
              <a:buAutoNum type="thaiNumPeriod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หน่วยทหาร</a:t>
            </a:r>
          </a:p>
          <a:p>
            <a:pPr marL="0" indent="-180000">
              <a:spcBef>
                <a:spcPts val="0"/>
              </a:spcBef>
              <a:buFont typeface="+mj-cs"/>
              <a:buAutoNum type="thaiNumPeriod" startAt="2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ส่วนราชการและหน่วยงานต่างๆ</a:t>
            </a:r>
          </a:p>
          <a:p>
            <a:pPr marL="0" indent="-180000">
              <a:spcBef>
                <a:spcPts val="0"/>
              </a:spcBef>
              <a:buFont typeface="+mj-cs"/>
              <a:buAutoNum type="thaiNumPeriod" startAt="3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องค์กรเอกชน มูลนิธิ </a:t>
            </a:r>
          </a:p>
          <a:p>
            <a:pPr marL="0" indent="-180000">
              <a:spcBef>
                <a:spcPts val="0"/>
              </a:spcBef>
              <a:buFont typeface="+mj-cs"/>
              <a:buAutoNum type="thaiNumPeriod" startAt="3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ประชาชน 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68863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การเตรียมการจัดตั้งศูนย์พักพิงชั่วคราว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696154"/>
            <a:ext cx="8280000" cy="5078313"/>
          </a:xfrm>
        </p:spPr>
        <p:txBody>
          <a:bodyPr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th-TH" sz="5400" i="1" u="sng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ระบบที่ต้องจัดเตรียมให้พร้อม</a:t>
            </a:r>
          </a:p>
          <a:p>
            <a:pPr marL="0" indent="-180000">
              <a:spcBef>
                <a:spcPts val="0"/>
              </a:spcBef>
              <a:buFont typeface="+mj-cs"/>
              <a:buAutoNum type="thaiNumPeriod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ระบบไฟฟ้า</a:t>
            </a:r>
          </a:p>
          <a:p>
            <a:pPr marL="0" indent="-180000">
              <a:spcBef>
                <a:spcPts val="0"/>
              </a:spcBef>
              <a:buFont typeface="+mj-cs"/>
              <a:buAutoNum type="thaiNumPeriod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ระบบน้ำ</a:t>
            </a:r>
          </a:p>
          <a:p>
            <a:pPr marL="0" indent="-180000">
              <a:spcBef>
                <a:spcPts val="0"/>
              </a:spcBef>
              <a:buFont typeface="+mj-cs"/>
              <a:buAutoNum type="thaiNumPeriod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ระบบอาหาร</a:t>
            </a:r>
          </a:p>
          <a:p>
            <a:pPr marL="0" indent="-180000">
              <a:spcBef>
                <a:spcPts val="0"/>
              </a:spcBef>
              <a:buFont typeface="+mj-cs"/>
              <a:buAutoNum type="thaiNumPeriod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ระบบสุขาภิบาล</a:t>
            </a:r>
          </a:p>
          <a:p>
            <a:pPr marL="0" indent="-180000">
              <a:spcBef>
                <a:spcPts val="0"/>
              </a:spcBef>
              <a:buFont typeface="+mj-cs"/>
              <a:buAutoNum type="thaiNumPeriod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ระบบดุแลสุขภาพและป้องกันโรค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3251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การเตรียมการจัดตั้งศูนย์พักพิงชั่วคราว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696154"/>
            <a:ext cx="8280000" cy="4247317"/>
          </a:xfrm>
        </p:spPr>
        <p:txBody>
          <a:bodyPr>
            <a:spAutoFit/>
          </a:bodyPr>
          <a:lstStyle/>
          <a:p>
            <a:pPr marL="0" indent="-180000">
              <a:spcBef>
                <a:spcPts val="0"/>
              </a:spcBef>
              <a:buFont typeface="+mj-cs"/>
              <a:buAutoNum type="thaiNumPeriod" startAt="6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ระบบความปลอดภัย</a:t>
            </a:r>
          </a:p>
          <a:p>
            <a:pPr marL="0" indent="-180000">
              <a:spcBef>
                <a:spcPts val="0"/>
              </a:spcBef>
              <a:buFont typeface="+mj-cs"/>
              <a:buAutoNum type="thaiNumPeriod" startAt="6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ระบบการสื่อสาร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- การสื่อสารภายในศูนย์พักพิง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การสื่อสารติดต่อหน่วยงานภายนอก </a:t>
            </a:r>
          </a:p>
          <a:p>
            <a:pPr marL="0" indent="-180000">
              <a:spcBef>
                <a:spcPts val="0"/>
              </a:spcBef>
              <a:buFont typeface="+mj-cs"/>
              <a:buAutoNum type="thaiNumPeriod" startAt="8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ระบบการขนส่งลำเลียง 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6216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การเตรียมการจัดตั้งศูนย์พักพิงชั่วคราว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696154"/>
            <a:ext cx="8280000" cy="5078313"/>
          </a:xfrm>
        </p:spPr>
        <p:txBody>
          <a:bodyPr>
            <a:spAutoFit/>
          </a:bodyPr>
          <a:lstStyle/>
          <a:p>
            <a:pPr marL="0" indent="-180000">
              <a:spcBef>
                <a:spcPts val="0"/>
              </a:spcBef>
              <a:buFont typeface="+mj-cs"/>
              <a:buAutoNum type="thaiNumPeriod" startAt="9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ระบบการจัดการ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การจัดการศูนย์พักพิง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การจัดการคน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การจัดการของ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การเตรียมสถานที่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๑๐. ปัจจัยความจำเป็นขั้นต่ำ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5426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835696" y="1844824"/>
            <a:ext cx="5760000" cy="1908000"/>
          </a:xfrm>
        </p:spPr>
        <p:txBody>
          <a:bodyPr>
            <a:no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การจัดทำแผนอพยพ</a:t>
            </a:r>
            <a:b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en-US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Evacuation</a:t>
            </a:r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Plan</a:t>
            </a:r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0177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11560" y="485800"/>
            <a:ext cx="8280000" cy="1143000"/>
          </a:xfrm>
        </p:spPr>
        <p:txBody>
          <a:bodyPr>
            <a:no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การจัดทำแผนการอพยพ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612480" y="1700808"/>
            <a:ext cx="8280000" cy="4925144"/>
          </a:xfrm>
        </p:spPr>
        <p:txBody>
          <a:bodyPr>
            <a:noAutofit/>
          </a:bodyPr>
          <a:lstStyle/>
          <a:p>
            <a:pPr marL="514350" indent="-514350">
              <a:buAutoNum type="thaiNumPeriod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ข้อมูลพื้นที่เสี่ยงภัย</a:t>
            </a:r>
          </a:p>
          <a:p>
            <a:pPr marL="514350" indent="-514350">
              <a:buAutoNum type="thaiNumPeriod" startAt="2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ข้อมูลพื้นที่ปลอดภัย</a:t>
            </a:r>
          </a:p>
          <a:p>
            <a:pPr marL="514350" indent="-514350">
              <a:buAutoNum type="thaiNumPeriod" startAt="2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เส้นทางคมนาคม</a:t>
            </a:r>
          </a:p>
          <a:p>
            <a:pPr marL="514350" indent="-514350">
              <a:buAutoNum type="thaiNumPeriod" startAt="2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สัญญาณที่ใช้ในการเตือนภัย</a:t>
            </a:r>
          </a:p>
          <a:p>
            <a:pPr marL="514350" indent="-514350">
              <a:buAutoNum type="thaiNumPeriod" startAt="2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วิธีการอพยพ</a:t>
            </a:r>
          </a:p>
          <a:p>
            <a:pPr marL="514350" indent="-514350"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	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93770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9552" y="485800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ข้อมูลพื้นที่เสียงภัย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40472" y="1711349"/>
            <a:ext cx="8280000" cy="3724096"/>
          </a:xfrm>
        </p:spPr>
        <p:txBody>
          <a:bodyPr>
            <a:spAutoFit/>
          </a:bodyPr>
          <a:lstStyle/>
          <a:p>
            <a:pPr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๑. ระดับน้ำที่ท่วมในแต่ละครั้ง(วัดความ</a:t>
            </a:r>
          </a:p>
          <a:p>
            <a:pPr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สูงจากพื้น)และพื้นที่ขอบเขตที่น้ำท่วม</a:t>
            </a:r>
          </a:p>
          <a:p>
            <a:pPr marL="514350" indent="-514350">
              <a:spcBef>
                <a:spcPts val="2400"/>
              </a:spcBef>
              <a:buAutoNum type="thaiNumPeriod" startAt="2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ข้อมูลปริมาณน้ำฝนที่ตกในลุ่มน้ำแต่ละครั้งที่เคยเกิดน้ำท่วม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3709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485800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ข้อมูลพื้นที่เสียงภัย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711349"/>
            <a:ext cx="8280000" cy="4525963"/>
          </a:xfrm>
        </p:spPr>
        <p:txBody>
          <a:bodyPr>
            <a:noAutofit/>
          </a:bodyPr>
          <a:lstStyle/>
          <a:p>
            <a:pPr marL="514350" indent="-514350">
              <a:buAutoNum type="thaiNumPeriod" startAt="3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ปริมาณน้ำที่ไหลผ่านบริเวณจุดตรวจวัด ในพื้นที่เป้าหมายในแต่ละครั้งที่เคยเกิดน้ำท่วม</a:t>
            </a:r>
          </a:p>
          <a:p>
            <a:pPr marL="514350" indent="-514350"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๔. ความจุปริมาณน้ำที่ระดับตลิ่งบริเวณจุดตรวจวัดในพื้นที่เป้าหมาย</a:t>
            </a:r>
          </a:p>
          <a:p>
            <a:pPr marL="514350" indent="-514350">
              <a:buNone/>
            </a:pPr>
            <a:endParaRPr lang="th-TH" sz="5400" i="1" dirty="0" smtClean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buNone/>
            </a:pPr>
            <a:endParaRPr lang="th-TH" sz="5400" i="1" dirty="0" smtClean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buNone/>
            </a:pPr>
            <a:endParaRPr lang="th-TH" sz="5400" i="1" dirty="0" smtClean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>
              <a:buNone/>
            </a:pP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5840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72422"/>
            <a:ext cx="8280000" cy="868346"/>
          </a:xfrm>
        </p:spPr>
        <p:txBody>
          <a:bodyPr>
            <a:no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ข้อมูลพื้นที่เสียงภัย</a:t>
            </a:r>
            <a:endParaRPr lang="th-TH" sz="60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026" name="Picture 2" descr="D:\ภาพ\image01111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68760"/>
            <a:ext cx="8795204" cy="55446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6965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ข้อมูลพื้นที่เสียงภัย</a:t>
            </a:r>
            <a:endParaRPr lang="th-TH" sz="6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3554" name="Picture 2" descr="D:\ภาพ\bg07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0470" y="1412776"/>
            <a:ext cx="8793678" cy="54000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478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ข้อมูลพื้นที่เสียงภัย</a:t>
            </a:r>
            <a:endParaRPr lang="th-TH" sz="6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4578" name="Picture 2" descr="D:\ภาพ\IMG_3158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3672" y="1412776"/>
            <a:ext cx="8912824" cy="53061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4478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ข้อมูลพื้นที่เสียงภัย</a:t>
            </a:r>
            <a:endParaRPr lang="th-TH" sz="6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25604" name="Picture 4" descr="D:\ภาพ\IMG_0006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3544" y="1412776"/>
            <a:ext cx="8912952" cy="53285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429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485800"/>
            <a:ext cx="828092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ข้อมูลพื้นที่ปลอดภัย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718689"/>
            <a:ext cx="8229600" cy="3582519"/>
          </a:xfrm>
        </p:spPr>
        <p:txBody>
          <a:bodyPr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	เพื่อใช้เป็นที่รวมพล ต้องกำหนดไว้ให้รู้อย่างชัดเจนว่าเป็นที่ใด เช่น วัด	</a:t>
            </a:r>
          </a:p>
          <a:p>
            <a:pPr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โรงเรียน ศาลาเอนกประสงค์ ฯลฯ</a:t>
            </a:r>
          </a:p>
          <a:p>
            <a:pPr>
              <a:buNone/>
            </a:pP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0522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11560" y="485800"/>
            <a:ext cx="8280920" cy="1143000"/>
          </a:xfrm>
        </p:spPr>
        <p:txBody>
          <a:bodyPr>
            <a:no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เส้นทางคมนาคม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612480" y="1700808"/>
            <a:ext cx="8280000" cy="4745915"/>
          </a:xfrm>
        </p:spPr>
        <p:txBody>
          <a:bodyPr>
            <a:spAutoFit/>
          </a:bodyPr>
          <a:lstStyle/>
          <a:p>
            <a:pPr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	เป็นเส้นทางที่ใช้เมื่อมีการอพยพ ไปยังสถานที่ปลอดภัย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เส้นทางอพยพหลัก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เส้นทาง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อพยพสำรอง</a:t>
            </a:r>
          </a:p>
          <a:p>
            <a:pPr marL="0" indent="0">
              <a:buClr>
                <a:srgbClr val="FF0000"/>
              </a:buClr>
              <a:buSzPct val="70000"/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ป้าย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บอกทาง 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05761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ทางบก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6146" name="Picture 2" descr="D:\ภาพ\9_128498518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504" y="980728"/>
            <a:ext cx="8928992" cy="58052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945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ทางน้ำ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7170" name="Picture 2" descr="D:\ภาพ\hdy008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504" y="980728"/>
            <a:ext cx="8928992" cy="5805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832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0034" y="80940"/>
            <a:ext cx="82296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ทางอากาศ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0242" name="Picture 2" descr="D:\ภาพ\hhyy11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9512" y="836712"/>
            <a:ext cx="8856984" cy="59492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728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ภาพ\100_78201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504" y="116632"/>
            <a:ext cx="8928992" cy="66693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692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011222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ทาง</a:t>
            </a:r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...........</a:t>
            </a:r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?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218" name="Picture 2" descr="D:\ภาพ\hdy011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504" y="836712"/>
            <a:ext cx="8928992" cy="59364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69042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8464" y="490662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วิธีการอพยพ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700808"/>
            <a:ext cx="8280000" cy="4247317"/>
          </a:xfrm>
        </p:spPr>
        <p:txBody>
          <a:bodyPr>
            <a:spAutoFit/>
          </a:bodyPr>
          <a:lstStyle/>
          <a:p>
            <a:pPr marL="514350" indent="-514350">
              <a:buAutoNum type="thaiNumPeriod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แจ้งเตือนประชาชนให้ไปยังจุดปลอดภัย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ไปทั้งครอบครัว	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	-  เก็บของมีค่า  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	-  บอกทุกคนให้ทราบไปพร้อมกัน</a:t>
            </a:r>
          </a:p>
          <a:p>
            <a:pPr marL="514350" indent="-51435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	-  ไปตามเส้นทางที่กำหนดไว้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250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เนื้อหา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5" name="Picture 2" descr="D:\ภาพ\hdy00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352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วิธีการอพยพ</a:t>
            </a:r>
            <a:endParaRPr lang="th-TH" sz="6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idx="1"/>
          </p:nvPr>
        </p:nvSpPr>
        <p:spPr>
          <a:xfrm>
            <a:off x="457200" y="1701963"/>
            <a:ext cx="8280000" cy="5244513"/>
          </a:xfrm>
        </p:spPr>
        <p:txBody>
          <a:bodyPr>
            <a:spAutoFit/>
          </a:bodyPr>
          <a:lstStyle/>
          <a:p>
            <a:pPr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๒. ทุกครอบครัวไปรายงานตัว ณ จุดรวมพลตามที่ตกลงกัน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ไว้</a:t>
            </a:r>
          </a:p>
          <a:p>
            <a:pPr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	- 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แบ่งกลุ่มการอพยพในระหว่างเดินทาง</a:t>
            </a:r>
            <a:endParaRPr lang="th-TH" sz="5400" i="1" dirty="0" smtClean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0" indent="-18000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สำรวจยอดผู้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อพยพ</a:t>
            </a:r>
          </a:p>
          <a:p>
            <a:pPr marL="0" indent="-18000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กำหนดคนออกติดตามผู้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ตกค้าง</a:t>
            </a:r>
          </a:p>
          <a:p>
            <a:pPr marL="0" indent="-18000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- รายงานยอด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ผู้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อพยพ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351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เนื้อหา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Picture 4" descr="D:\ภาพ\3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72008"/>
            <a:ext cx="8784976" cy="67413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916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4338" name="Picture 2" descr="D:\ภาพ\hhyy21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320" y="116632"/>
            <a:ext cx="8831168" cy="65699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788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14339" name="Picture 3" descr="D:\ภาพ\hhyy23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64325"/>
            <a:ext cx="8998996" cy="66770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441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เนื้อหา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5" name="Picture 3" descr="D:\ภาพ\securedownload2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864" y="44624"/>
            <a:ext cx="8856984" cy="67413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53161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เนื้อหา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6386" name="Picture 2" descr="D:\ภาพ\5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116632"/>
            <a:ext cx="8928992" cy="66953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58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การย้ายกลับ</a:t>
            </a:r>
            <a:endParaRPr lang="th-TH" sz="6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701963"/>
            <a:ext cx="8280000" cy="4247317"/>
          </a:xfrm>
        </p:spPr>
        <p:txBody>
          <a:bodyPr>
            <a:spAutoFit/>
          </a:bodyPr>
          <a:lstStyle/>
          <a:p>
            <a:pPr marL="180000" indent="-514350">
              <a:spcBef>
                <a:spcPts val="0"/>
              </a:spcBef>
              <a:buNone/>
            </a:pPr>
            <a:r>
              <a:rPr lang="th-TH" sz="3600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การปิดศูนย์พักพิงชั่วคราว ต้องพิจารณาตั้งแต่เริ่มจัดตั้งศูนย์ และตลอดระยะเวลาการใช้งาน</a:t>
            </a:r>
          </a:p>
          <a:p>
            <a:pPr marL="180000" indent="-51435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การปิดศูนย์มีผลกระทบต่ออนาคตของผู้พักพิง</a:t>
            </a:r>
            <a:endParaRPr lang="th-TH" sz="3600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3502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87318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การย้ายกลับ</a:t>
            </a:r>
            <a:endParaRPr lang="th-TH" sz="6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700808"/>
            <a:ext cx="8280000" cy="3416320"/>
          </a:xfrm>
        </p:spPr>
        <p:txBody>
          <a:bodyPr>
            <a:spAutoFit/>
          </a:bodyPr>
          <a:lstStyle/>
          <a:p>
            <a:pPr marL="180000" indent="-514350">
              <a:spcBef>
                <a:spcPts val="0"/>
              </a:spcBef>
              <a:buNone/>
            </a:pPr>
            <a:r>
              <a:rPr lang="th-TH" sz="5400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	</a:t>
            </a:r>
            <a:r>
              <a:rPr lang="th-TH" sz="5400" i="1" u="sng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การปิดศูนย์มีผลมาจาก</a:t>
            </a:r>
          </a:p>
          <a:p>
            <a:pPr marL="180000" indent="-51435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๑. สถานการณ์คลี่คลาย</a:t>
            </a:r>
          </a:p>
          <a:p>
            <a:pPr marL="180000" indent="-514350">
              <a:spcBef>
                <a:spcPts val="0"/>
              </a:spcBef>
              <a:buNone/>
            </a:pPr>
            <a:r>
              <a:rPr lang="th-TH" sz="5400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๒. มีการรับผู้พักพิงเป็นส่วนหนึ่งของ</a:t>
            </a:r>
            <a:r>
              <a:rPr lang="th-TH" sz="5400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ชุมชน</a:t>
            </a:r>
          </a:p>
          <a:p>
            <a:pPr marL="180000" indent="-514350">
              <a:spcBef>
                <a:spcPts val="0"/>
              </a:spcBef>
              <a:buNone/>
            </a:pPr>
            <a:r>
              <a:rPr lang="th-TH" sz="5400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๓. มีการ</a:t>
            </a:r>
            <a:r>
              <a:rPr lang="th-TH" sz="5400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ไล่</a:t>
            </a:r>
            <a:r>
              <a:rPr lang="th-TH" sz="5400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ที่</a:t>
            </a:r>
            <a:endParaRPr lang="th-TH" sz="5400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37910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395536" y="2600837"/>
            <a:ext cx="8280000" cy="1015663"/>
          </a:xfrm>
        </p:spPr>
        <p:txBody>
          <a:bodyPr wrap="square">
            <a:sp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มาตรฐานศูนย์พักพิงชั่วคราว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7735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98234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ศูนย์พักพิงชั่วคราว</a:t>
            </a:r>
            <a:endParaRPr lang="th-TH" sz="6000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700808"/>
            <a:ext cx="8280000" cy="4413516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ยังไม่มีมาตรฐานการจัดตั้งศูนย์พักพิงชั่วคราวที่เป็นที่ยอมรับในระดับสากล</a:t>
            </a:r>
          </a:p>
          <a:p>
            <a:pPr marL="0" indent="0"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ขึ้นอยู่กับบรรทัดฐานทางวัฒนธรรม ระยะเวลาการใช้งานของศูนย์พักพิง และมาตรฐานของประเทศ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59545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ศูนย์พักพิงชั่วคราว</a:t>
            </a:r>
            <a:endParaRPr lang="th-TH" sz="6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32488" y="1700808"/>
            <a:ext cx="8280000" cy="4247317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u="sng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ศูนย์พักพิงชั่วคราว แบ่งเป็น ๒ ประเภท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b="1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๑.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ศูนย์พักพิง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ชั่วคราวในระบบ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    หน่วยงานที่มีหน้าที่รับผิดชอบจัดหาอาคารไว้รองรับ และจัดเตรียมสถานที่ไว้สำหรับผู้อยู่อาศัยชั่วคราว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7643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87318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ศูนย์พักพิงชั่วคราว</a:t>
            </a:r>
            <a:endParaRPr lang="th-TH" sz="6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68464" y="1668864"/>
            <a:ext cx="8280000" cy="341632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๒. 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ศูนย์พักพิง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ชั่วคราวนอกระบบ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  ผู้อพยพได้ริเริ่มก่อตั้งขึ้นมาด้วยตนเอง โดยไม่ได้รับอนุญาต หรือติดต่อประสานงานอย่างเป็นทางการจากหน่วยงานภาครัฐ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2848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476672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การจัดสถานที่ จัดระเบียบเข้าพัก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679780"/>
            <a:ext cx="8280000" cy="4413516"/>
          </a:xfrm>
        </p:spPr>
        <p:txBody>
          <a:bodyPr>
            <a:spAutoFit/>
          </a:bodyPr>
          <a:lstStyle/>
          <a:p>
            <a:pPr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	ผู้รับผิดชอบประจำศูนย์ จัดสถานที่  สิ่งอำนวยความสะดวก และจัดระเบียบการพักในศูนย์อพยพ</a:t>
            </a:r>
          </a:p>
          <a:p>
            <a:pPr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แบ่งหน้าที่ให้ผู้อพยพ ช่วยเหลือดูแลศูนย์อพยพในเบื้องต้น</a:t>
            </a:r>
          </a:p>
        </p:txBody>
      </p:sp>
    </p:spTree>
    <p:extLst>
      <p:ext uri="{BB962C8B-B14F-4D97-AF65-F5344CB8AC3E}">
        <p14:creationId xmlns:p14="http://schemas.microsoft.com/office/powerpoint/2010/main" val="2809681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80000" cy="1143000"/>
          </a:xfrm>
        </p:spPr>
        <p:txBody>
          <a:bodyPr>
            <a:normAutofit/>
          </a:bodyPr>
          <a:lstStyle/>
          <a:p>
            <a:pPr indent="-360000" algn="l">
              <a:buClr>
                <a:srgbClr val="FF0000"/>
              </a:buClr>
              <a:buSzPct val="70000"/>
              <a:buFont typeface="Wingdings" pitchFamily="2" charset="2"/>
              <a:buChar char="Ø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ฝ่าย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จัดเตรียม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อาหาร</a:t>
            </a:r>
            <a:endParaRPr lang="th-TH" sz="5400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ตัวแทนเนื้อหา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8" name="Picture 6" descr="D:\ภาพ\IMG_2454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1412776"/>
            <a:ext cx="8640960" cy="53023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7613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4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80000" cy="1143000"/>
          </a:xfrm>
        </p:spPr>
        <p:txBody>
          <a:bodyPr>
            <a:normAutofit/>
          </a:bodyPr>
          <a:lstStyle/>
          <a:p>
            <a:pPr indent="-180000" algn="l">
              <a:buClr>
                <a:srgbClr val="FF0000"/>
              </a:buClr>
              <a:buSzPct val="70000"/>
              <a:buFont typeface="Wingdings" panose="05000000000000000000" pitchFamily="2" charset="2"/>
              <a:buChar char="Ø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ฝ่าย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จัดเตรียม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น้ำ</a:t>
            </a:r>
            <a:endParaRPr lang="th-TH" sz="5400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Picture 10" descr="D:\ภาพ\775001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538" y="1412776"/>
            <a:ext cx="8352926" cy="53732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666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เนื้อหา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5" name="Picture 2" descr="D:\ภาพ\Picture%20035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1124744"/>
            <a:ext cx="8496944" cy="5616624"/>
          </a:xfrm>
          <a:prstGeom prst="rect">
            <a:avLst/>
          </a:prstGeom>
          <a:noFill/>
        </p:spPr>
      </p:pic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80000" cy="1143000"/>
          </a:xfrm>
        </p:spPr>
        <p:txBody>
          <a:bodyPr>
            <a:normAutofit/>
          </a:bodyPr>
          <a:lstStyle/>
          <a:p>
            <a:pPr marL="360000" indent="-360000" algn="l">
              <a:buClr>
                <a:srgbClr val="FF0000"/>
              </a:buClr>
              <a:buSzPct val="70000"/>
              <a:buFont typeface="Wingdings" pitchFamily="2" charset="2"/>
              <a:buChar char="Ø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ฝ่าย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จัดเตรียมเครื่องนอน</a:t>
            </a:r>
          </a:p>
        </p:txBody>
      </p:sp>
    </p:spTree>
    <p:extLst>
      <p:ext uri="{BB962C8B-B14F-4D97-AF65-F5344CB8AC3E}">
        <p14:creationId xmlns:p14="http://schemas.microsoft.com/office/powerpoint/2010/main" val="69232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80000" cy="1143000"/>
          </a:xfrm>
        </p:spPr>
        <p:txBody>
          <a:bodyPr>
            <a:normAutofit/>
          </a:bodyPr>
          <a:lstStyle/>
          <a:p>
            <a:pPr marL="571500" indent="-571500" algn="l">
              <a:buClr>
                <a:srgbClr val="FF0000"/>
              </a:buClr>
              <a:buSzPct val="70000"/>
              <a:buFont typeface="Wingdings" pitchFamily="2" charset="2"/>
              <a:buChar char="Ø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ฝ่าย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จัดเตรียม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ส้วม</a:t>
            </a:r>
            <a:endParaRPr lang="th-TH" sz="5400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5" name="Picture 9" descr="D:\ภาพ\12879102831287910356l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1340768"/>
            <a:ext cx="8496944" cy="54726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09394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80000" cy="1143000"/>
          </a:xfrm>
        </p:spPr>
        <p:txBody>
          <a:bodyPr>
            <a:normAutofit/>
          </a:bodyPr>
          <a:lstStyle/>
          <a:p>
            <a:pPr marL="571500" indent="-571500" algn="l">
              <a:buClr>
                <a:srgbClr val="FF0000"/>
              </a:buClr>
              <a:buFont typeface="Wingdings" pitchFamily="2" charset="2"/>
              <a:buChar char="Ø"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ฝ่ายรักษาความ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ปลอดภัย</a:t>
            </a:r>
            <a:endParaRPr lang="th-TH" sz="5400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5" name="Picture 8" descr="D:\ภาพ\Picture%2002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1196752"/>
            <a:ext cx="8280920" cy="55446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5040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395536" y="2139173"/>
            <a:ext cx="8352928" cy="1938992"/>
          </a:xfrm>
        </p:spPr>
        <p:txBody>
          <a:bodyPr wrap="square">
            <a:sp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บทบาทและหน้าที่ความรับผิดชอบ</a:t>
            </a:r>
            <a:b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การจัดตั้งศูนย์พักพิง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5560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แนวคิดการแบ่งความรับผิดชอบ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700808"/>
            <a:ext cx="8280000" cy="2585323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หลักการประสาน และบริการศูนย์  พักพิงตั้งอยู่บนพื้นฐานความรับผิดชอบ   ๓ ระดับ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6544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8464" y="487318"/>
            <a:ext cx="8280000" cy="1143000"/>
          </a:xfrm>
        </p:spPr>
        <p:txBody>
          <a:bodyPr>
            <a:noAutofit/>
          </a:bodyPr>
          <a:lstStyle/>
          <a:p>
            <a:r>
              <a:rPr lang="th-TH" sz="6000" b="1" dirty="0">
                <a:solidFill>
                  <a:srgbClr val="FFFF00"/>
                </a:solidFill>
              </a:rPr>
              <a:t>แนวคิด</a:t>
            </a:r>
            <a:r>
              <a:rPr lang="th-TH" sz="6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6000" b="1" dirty="0">
                <a:solidFill>
                  <a:srgbClr val="FFFF00"/>
                </a:solidFill>
              </a:rPr>
              <a:t>แบ่งความรับผิดชอบ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700808"/>
            <a:ext cx="8280000" cy="3416320"/>
          </a:xfrm>
        </p:spPr>
        <p:txBody>
          <a:bodyPr>
            <a:spAutoFit/>
          </a:bodyPr>
          <a:lstStyle/>
          <a:p>
            <a:pPr marL="514350" indent="-514350">
              <a:buAutoNum type="thaiNumPeriod"/>
            </a:pPr>
            <a:r>
              <a:rPr lang="th-TH" sz="5400" i="1" dirty="0" smtClean="0">
                <a:solidFill>
                  <a:srgbClr val="FFFF00"/>
                </a:solidFill>
              </a:rPr>
              <a:t> กอง</a:t>
            </a:r>
            <a:r>
              <a:rPr lang="th-TH" sz="5400" i="1" dirty="0" smtClean="0">
                <a:solidFill>
                  <a:srgbClr val="FFFF00"/>
                </a:solidFill>
              </a:rPr>
              <a:t>อำนวยการศูนย์พักพิงชั่วคราว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</a:rPr>
              <a:t>   	โดยทั่วไปภาครัฐจะเป็นผู้มีรับผิดชอบหลักในการดูแล และให้ความช่วยเหลือผู้ประสบภัย</a:t>
            </a:r>
          </a:p>
        </p:txBody>
      </p:sp>
    </p:spTree>
    <p:extLst>
      <p:ext uri="{BB962C8B-B14F-4D97-AF65-F5344CB8AC3E}">
        <p14:creationId xmlns:p14="http://schemas.microsoft.com/office/powerpoint/2010/main" val="156455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6456" y="481509"/>
            <a:ext cx="8280000" cy="1143000"/>
          </a:xfrm>
        </p:spPr>
        <p:txBody>
          <a:bodyPr>
            <a:noAutofit/>
          </a:bodyPr>
          <a:lstStyle/>
          <a:p>
            <a:r>
              <a:rPr lang="th-TH" sz="6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แนวคิดการแบ่งความรับผิดชอบ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700808"/>
            <a:ext cx="8280000" cy="5078313"/>
          </a:xfrm>
        </p:spPr>
        <p:txBody>
          <a:bodyPr>
            <a:spAutoFit/>
          </a:bodyPr>
          <a:lstStyle/>
          <a:p>
            <a:pPr marL="514350" indent="-514350">
              <a:buAutoNum type="thaiNumPeriod" startAt="2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ฝ่าย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ประสานงานศูนย์พักพิงชั่วคราว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	หน่วยงานของรัฐ องค์กรปกครองส่วนท้องถิ่น หรือองค์กรระหว่างประเทศ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มีระบบการประสานงาน และเป็นตัวแทนผู้อยู่อาศัย เพื่อเรียกร้องการแก้ไขปัญหา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4008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6456" y="481509"/>
            <a:ext cx="8280000" cy="1143000"/>
          </a:xfrm>
        </p:spPr>
        <p:txBody>
          <a:bodyPr>
            <a:noAutofit/>
          </a:bodyPr>
          <a:lstStyle/>
          <a:p>
            <a:r>
              <a:rPr lang="th-TH" sz="6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แนวคิดการแบ่งความรับผิดชอบ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5536" y="1700808"/>
            <a:ext cx="8280000" cy="5078313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๓. 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ผู้จัดการ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ศูนย์พักพิงชั่วคราว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หน่วยงาน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ของรัฐ องค์กรปกครองส่วนท้องถิ่น หรือองค์กรระหว่าง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ประเทศ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เป็นจุดเชื่อมต่อระหว่างผู้พักพิง และผู้ประสานงาน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ใน มีหน้าที่หลักในการดูแลศูนย์พักพิงชั่วคราว </a:t>
            </a:r>
          </a:p>
        </p:txBody>
      </p:sp>
    </p:spTree>
    <p:extLst>
      <p:ext uri="{BB962C8B-B14F-4D97-AF65-F5344CB8AC3E}">
        <p14:creationId xmlns:p14="http://schemas.microsoft.com/office/powerpoint/2010/main" val="252112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027" name="Picture 3" descr="D:\ภาพ\DSC_131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8348" y="95228"/>
            <a:ext cx="8767304" cy="6572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2050" name="Picture 2" descr="D:\ภาพ\DSC_168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240467" y="451213"/>
            <a:ext cx="6858000" cy="59555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90056"/>
            <a:ext cx="82296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</a:rPr>
              <a:t>คำถาม....เพิ่มเติม</a:t>
            </a:r>
            <a:endParaRPr lang="th-TH" sz="6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ปลายสุด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ฉลียง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</TotalTime>
  <Words>417</Words>
  <Application>Microsoft Office PowerPoint</Application>
  <PresentationFormat>นำเสนอทางหน้าจอ (4:3)</PresentationFormat>
  <Paragraphs>134</Paragraphs>
  <Slides>53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53</vt:i4>
      </vt:variant>
    </vt:vector>
  </HeadingPairs>
  <TitlesOfParts>
    <vt:vector size="54" baseType="lpstr">
      <vt:lpstr>ชุดรูปแบบของ Office</vt:lpstr>
      <vt:lpstr>การอพยพและ การจัดตั้งศูนย์พักพิง</vt:lpstr>
      <vt:lpstr>การอพยพ (Evacuation)</vt:lpstr>
      <vt:lpstr>การอพยพ</vt:lpstr>
      <vt:lpstr>การเตรียมการอพยพ</vt:lpstr>
      <vt:lpstr>การเตรียมการอพยพ</vt:lpstr>
      <vt:lpstr>องค์กรหลักที่ดำเนินการอพยพ</vt:lpstr>
      <vt:lpstr>องค์กรสนับสนุนการอพยพ</vt:lpstr>
      <vt:lpstr>การเตรียมการจัดตั้งศูนย์พักพิงชั่วคราว</vt:lpstr>
      <vt:lpstr>การเตรียมการจัดตั้งศูนย์พักพิงชั่วคราว</vt:lpstr>
      <vt:lpstr>การเตรียมการจัดตั้งศูนย์พักพิงชั่วคราว</vt:lpstr>
      <vt:lpstr>การจัดทำแผนอพยพ (Evacuation Plan)</vt:lpstr>
      <vt:lpstr>การจัดทำแผนการอพยพ</vt:lpstr>
      <vt:lpstr>ข้อมูลพื้นที่เสียงภัย</vt:lpstr>
      <vt:lpstr>ข้อมูลพื้นที่เสียงภัย</vt:lpstr>
      <vt:lpstr>ข้อมูลพื้นที่เสียงภัย</vt:lpstr>
      <vt:lpstr>ข้อมูลพื้นที่เสียงภัย</vt:lpstr>
      <vt:lpstr>ข้อมูลพื้นที่เสียงภัย</vt:lpstr>
      <vt:lpstr>ข้อมูลพื้นที่เสียงภัย</vt:lpstr>
      <vt:lpstr>ข้อมูลพื้นที่ปลอดภัย</vt:lpstr>
      <vt:lpstr>เส้นทางคมนาคม</vt:lpstr>
      <vt:lpstr>ทางบก</vt:lpstr>
      <vt:lpstr>ทางน้ำ</vt:lpstr>
      <vt:lpstr>ทางอากาศ</vt:lpstr>
      <vt:lpstr>งานนำเสนอ PowerPoint</vt:lpstr>
      <vt:lpstr>ทาง...........?</vt:lpstr>
      <vt:lpstr>วิธีการอพยพ</vt:lpstr>
      <vt:lpstr>งานนำเสนอ PowerPoint</vt:lpstr>
      <vt:lpstr>วิธีการอพยพ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การย้ายกลับ</vt:lpstr>
      <vt:lpstr>การย้ายกลับ</vt:lpstr>
      <vt:lpstr>มาตรฐานศูนย์พักพิงชั่วคราว</vt:lpstr>
      <vt:lpstr>ศูนย์พักพิงชั่วคราว</vt:lpstr>
      <vt:lpstr>ศูนย์พักพิงชั่วคราว</vt:lpstr>
      <vt:lpstr>ศูนย์พักพิงชั่วคราว</vt:lpstr>
      <vt:lpstr>การจัดสถานที่ จัดระเบียบเข้าพัก</vt:lpstr>
      <vt:lpstr>  ฝ่ายจัดเตรียมอาหาร</vt:lpstr>
      <vt:lpstr>   ฝ่ายจัดเตรียมน้ำ</vt:lpstr>
      <vt:lpstr>  ฝ่ายจัดเตรียมเครื่องนอน</vt:lpstr>
      <vt:lpstr>ฝ่ายจัดเตรียมส้วม</vt:lpstr>
      <vt:lpstr>ฝ่ายรักษาความปลอดภัย</vt:lpstr>
      <vt:lpstr>บทบาทและหน้าที่ความรับผิดชอบ การจัดตั้งศูนย์พักพิง</vt:lpstr>
      <vt:lpstr>แนวคิดการแบ่งความรับผิดชอบ</vt:lpstr>
      <vt:lpstr>แนวคิดการแบ่งความรับผิดชอบ</vt:lpstr>
      <vt:lpstr>แนวคิดการแบ่งความรับผิดชอบ</vt:lpstr>
      <vt:lpstr>แนวคิดการแบ่งความรับผิดชอบ</vt:lpstr>
      <vt:lpstr>งานนำเสนอ PowerPoint</vt:lpstr>
      <vt:lpstr>งานนำเสนอ PowerPoint</vt:lpstr>
      <vt:lpstr>คำถาม....เพิ่มเติม</vt:lpstr>
    </vt:vector>
  </TitlesOfParts>
  <Company>Com4uItService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แผนการอพยพ</dc:title>
  <dc:creator>CrazyToon</dc:creator>
  <cp:lastModifiedBy>JARUN</cp:lastModifiedBy>
  <cp:revision>181</cp:revision>
  <dcterms:created xsi:type="dcterms:W3CDTF">2011-03-13T12:44:48Z</dcterms:created>
  <dcterms:modified xsi:type="dcterms:W3CDTF">2016-01-20T02:35:10Z</dcterms:modified>
</cp:coreProperties>
</file>